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8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200" y="3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99B902-2316-459D-A777-D7F6037D0530}" type="datetimeFigureOut">
              <a:rPr lang="en-US" smtClean="0"/>
              <a:t>11/9/23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4612BE-F6C2-4D25-A118-C9D6CDF52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198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4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C66E-D9A8-4C81-8491-CA5E6AC4C2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11/9/23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3F58-219A-49E2-9141-8E3B68200D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221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C66E-D9A8-4C81-8491-CA5E6AC4C2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11/9/23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3F58-219A-49E2-9141-8E3B68200D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645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7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7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C66E-D9A8-4C81-8491-CA5E6AC4C2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11/9/23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3F58-219A-49E2-9141-8E3B68200D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731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C66E-D9A8-4C81-8491-CA5E6AC4C2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11/9/23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3F58-219A-49E2-9141-8E3B68200D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01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9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C66E-D9A8-4C81-8491-CA5E6AC4C2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11/9/23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3F58-219A-49E2-9141-8E3B68200D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56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C66E-D9A8-4C81-8491-CA5E6AC4C2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11/9/23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3F58-219A-49E2-9141-8E3B68200D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015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C66E-D9A8-4C81-8491-CA5E6AC4C2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11/9/23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3F58-219A-49E2-9141-8E3B68200D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021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C66E-D9A8-4C81-8491-CA5E6AC4C2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11/9/23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3F58-219A-49E2-9141-8E3B68200D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020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C66E-D9A8-4C81-8491-CA5E6AC4C2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11/9/23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3F58-219A-49E2-9141-8E3B68200D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893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9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C66E-D9A8-4C81-8491-CA5E6AC4C2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11/9/23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3F58-219A-49E2-9141-8E3B68200D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483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C66E-D9A8-4C81-8491-CA5E6AC4C2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11/9/23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3F58-219A-49E2-9141-8E3B68200D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093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4C66E-D9A8-4C81-8491-CA5E6AC4C2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11/9/23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9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B3F58-219A-49E2-9141-8E3B68200D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850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Box 66"/>
          <p:cNvSpPr txBox="1"/>
          <p:nvPr/>
        </p:nvSpPr>
        <p:spPr>
          <a:xfrm>
            <a:off x="1524000" y="76208"/>
            <a:ext cx="9144000" cy="10772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effectLst>
            <a:innerShdw blurRad="114300">
              <a:prstClr val="black"/>
            </a:innerShdw>
          </a:effectLst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200" b="1" kern="0" dirty="0">
                <a:solidFill>
                  <a:prstClr val="white">
                    <a:lumMod val="95000"/>
                  </a:prstClr>
                </a:solidFill>
                <a:effectLst>
                  <a:outerShdw blurRad="444500" sx="102000" sy="102000" algn="ctr" rotWithShape="0">
                    <a:prstClr val="black"/>
                  </a:outerShdw>
                </a:effectLst>
                <a:latin typeface="Pirulen Rg" pitchFamily="34" charset="0"/>
                <a:cs typeface="Arial" pitchFamily="34" charset="0"/>
              </a:rPr>
              <a:t>Leadership Development Plan</a:t>
            </a:r>
          </a:p>
          <a:p>
            <a:pPr algn="ctr">
              <a:defRPr/>
            </a:pPr>
            <a:r>
              <a:rPr lang="en-US" sz="3200" b="1" kern="0" dirty="0">
                <a:solidFill>
                  <a:prstClr val="white">
                    <a:lumMod val="95000"/>
                  </a:prstClr>
                </a:solidFill>
                <a:effectLst>
                  <a:outerShdw blurRad="444500" sx="102000" sy="102000" algn="ctr" rotWithShape="0">
                    <a:prstClr val="black"/>
                  </a:outerShdw>
                </a:effectLst>
                <a:latin typeface="Pirulen Rg" pitchFamily="34" charset="0"/>
                <a:cs typeface="Arial" pitchFamily="34" charset="0"/>
              </a:rPr>
              <a:t>Input Name – Call Sign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1420892"/>
            <a:ext cx="12192000" cy="4958280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200" b="1" kern="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itchFamily="34" charset="0"/>
              </a:rPr>
              <a:t>Leadership Objective(s) (Ex: Outcome YOU want to drive IN YOUR LEADERSHIP JOURNEY within 1-3 years):</a:t>
            </a:r>
          </a:p>
          <a:p>
            <a:pPr>
              <a:defRPr/>
            </a:pPr>
            <a:endParaRPr lang="en-US" sz="1200" b="1" kern="0" dirty="0">
              <a:solidFill>
                <a:prstClr val="black"/>
              </a:solidFill>
              <a:latin typeface="Arial" panose="020B0604020202020204" pitchFamily="34" charset="0"/>
              <a:ea typeface="Times New Roman"/>
              <a:cs typeface="Arial" pitchFamily="34" charset="0"/>
            </a:endParaRPr>
          </a:p>
          <a:p>
            <a:pPr>
              <a:defRPr/>
            </a:pPr>
            <a:endParaRPr lang="en-US" sz="1200" b="1" kern="0" dirty="0">
              <a:solidFill>
                <a:sysClr val="windowText" lastClr="00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>
              <a:defRPr/>
            </a:pPr>
            <a:endParaRPr lang="en-US" sz="1200" b="1" kern="0" dirty="0">
              <a:solidFill>
                <a:sysClr val="windowText" lastClr="00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12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What is your ‘Personal Brand:  </a:t>
            </a:r>
          </a:p>
          <a:p>
            <a:pPr>
              <a:defRPr/>
            </a:pPr>
            <a:endParaRPr lang="en-US" sz="1200" b="1" kern="0" dirty="0">
              <a:solidFill>
                <a:sysClr val="windowText" lastClr="00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>
              <a:defRPr/>
            </a:pPr>
            <a:endParaRPr lang="en-US" sz="1200" b="1" kern="0" dirty="0">
              <a:solidFill>
                <a:sysClr val="windowText" lastClr="00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12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Top 3 things that you’re going to work on:</a:t>
            </a:r>
          </a:p>
          <a:p>
            <a:pPr>
              <a:defRPr/>
            </a:pPr>
            <a:r>
              <a:rPr lang="en-US" sz="1200" b="1" kern="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 </a:t>
            </a:r>
            <a:endParaRPr lang="en-US" sz="1200" kern="0" dirty="0">
              <a:solidFill>
                <a:prstClr val="black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342891" indent="-342891">
              <a:lnSpc>
                <a:spcPct val="115000"/>
              </a:lnSpc>
              <a:buFont typeface="Symbol"/>
              <a:buChar char=""/>
              <a:defRPr/>
            </a:pPr>
            <a:r>
              <a:rPr lang="en-US" sz="1200" b="1" kern="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Education:</a:t>
            </a:r>
          </a:p>
          <a:p>
            <a:pPr marL="342891" indent="-342891">
              <a:lnSpc>
                <a:spcPct val="115000"/>
              </a:lnSpc>
              <a:buFont typeface="Symbol"/>
              <a:buChar char=""/>
              <a:defRPr/>
            </a:pPr>
            <a:endParaRPr lang="en-US" sz="1200" b="1" kern="0" dirty="0">
              <a:solidFill>
                <a:prstClr val="black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342891" indent="-342891">
              <a:lnSpc>
                <a:spcPct val="115000"/>
              </a:lnSpc>
              <a:buFont typeface="Symbol"/>
              <a:buChar char=""/>
              <a:defRPr/>
            </a:pPr>
            <a:r>
              <a:rPr lang="en-US" sz="1200" b="1" kern="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Exposure:</a:t>
            </a:r>
          </a:p>
          <a:p>
            <a:pPr marL="342891" indent="-342891">
              <a:lnSpc>
                <a:spcPct val="115000"/>
              </a:lnSpc>
              <a:buFont typeface="Symbol"/>
              <a:buChar char=""/>
              <a:defRPr/>
            </a:pPr>
            <a:endParaRPr lang="en-US" sz="1200" kern="0" dirty="0">
              <a:solidFill>
                <a:prstClr val="black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342891" indent="-342891">
              <a:lnSpc>
                <a:spcPct val="115000"/>
              </a:lnSpc>
              <a:buFont typeface="Symbol"/>
              <a:buChar char=""/>
              <a:defRPr/>
            </a:pPr>
            <a:r>
              <a:rPr lang="en-US" sz="1200" b="1" kern="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Experience:</a:t>
            </a:r>
          </a:p>
          <a:p>
            <a:pPr marL="342891" indent="-342891">
              <a:lnSpc>
                <a:spcPct val="115000"/>
              </a:lnSpc>
              <a:buFont typeface="Symbol"/>
              <a:buChar char=""/>
              <a:defRPr/>
            </a:pPr>
            <a:endParaRPr lang="en-US" sz="1200" b="1" kern="0" dirty="0">
              <a:solidFill>
                <a:prstClr val="black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342891" indent="-342891">
              <a:lnSpc>
                <a:spcPct val="115000"/>
              </a:lnSpc>
              <a:buFont typeface="Symbol"/>
              <a:buChar char=""/>
              <a:defRPr/>
            </a:pPr>
            <a:r>
              <a:rPr lang="en-US" sz="12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Development Initiatives (3 minimum):</a:t>
            </a:r>
          </a:p>
          <a:p>
            <a:pPr marL="342891" indent="-342891">
              <a:lnSpc>
                <a:spcPct val="115000"/>
              </a:lnSpc>
              <a:buFont typeface="Symbol"/>
              <a:buChar char=""/>
              <a:defRPr/>
            </a:pPr>
            <a:endParaRPr lang="en-US" sz="1200" b="1" kern="0" dirty="0">
              <a:solidFill>
                <a:prstClr val="black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>
              <a:lnSpc>
                <a:spcPct val="115000"/>
              </a:lnSpc>
              <a:defRPr/>
            </a:pPr>
            <a:r>
              <a:rPr lang="en-US" sz="1200" b="1" kern="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Identify Situational Factors (Ex: ROE, Timeline, Guidance):</a:t>
            </a:r>
            <a:endParaRPr lang="en-US" sz="1200" kern="0" dirty="0">
              <a:solidFill>
                <a:prstClr val="black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>
              <a:defRPr/>
            </a:pPr>
            <a:r>
              <a:rPr lang="en-US" sz="1200" b="1" kern="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 </a:t>
            </a:r>
            <a:endParaRPr lang="en-US" sz="1200" kern="0" dirty="0">
              <a:solidFill>
                <a:prstClr val="black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>
              <a:defRPr/>
            </a:pPr>
            <a:r>
              <a:rPr lang="en-US" sz="1200" b="1" kern="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Risks: </a:t>
            </a:r>
          </a:p>
          <a:p>
            <a:pPr>
              <a:defRPr/>
            </a:pPr>
            <a:endParaRPr lang="en-US" sz="1200" kern="0" dirty="0">
              <a:solidFill>
                <a:prstClr val="black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>
              <a:defRPr/>
            </a:pPr>
            <a:r>
              <a:rPr lang="en-US" sz="1200" b="1" kern="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Resources:</a:t>
            </a:r>
          </a:p>
          <a:p>
            <a:pPr>
              <a:defRPr/>
            </a:pPr>
            <a:endParaRPr lang="en-US" sz="1200" b="1" kern="0" dirty="0">
              <a:solidFill>
                <a:prstClr val="black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>
              <a:defRPr/>
            </a:pPr>
            <a:r>
              <a:rPr lang="en-US" sz="1200" b="1" kern="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Lessons Learned:  </a:t>
            </a:r>
            <a:endParaRPr lang="en-US" sz="1200" kern="0" dirty="0">
              <a:solidFill>
                <a:prstClr val="black"/>
              </a:solidFill>
              <a:latin typeface="Arial" pitchFamily="34" charset="0"/>
              <a:ea typeface="Times New Roman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335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/>
          <p:cNvSpPr/>
          <p:nvPr/>
        </p:nvSpPr>
        <p:spPr>
          <a:xfrm>
            <a:off x="1524000" y="1"/>
            <a:ext cx="9144000" cy="1276529"/>
          </a:xfrm>
          <a:prstGeom prst="rect">
            <a:avLst/>
          </a:prstGeom>
          <a:gradFill>
            <a:gsLst>
              <a:gs pos="100000">
                <a:schemeClr val="tx1">
                  <a:lumMod val="95000"/>
                  <a:lumOff val="5000"/>
                </a:schemeClr>
              </a:gs>
              <a:gs pos="0">
                <a:schemeClr val="tx1">
                  <a:lumMod val="95000"/>
                  <a:lumOff val="5000"/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kern="0">
              <a:solidFill>
                <a:prstClr val="white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524000" y="1295400"/>
            <a:ext cx="9144000" cy="0"/>
          </a:xfrm>
          <a:prstGeom prst="line">
            <a:avLst/>
          </a:prstGeom>
          <a:ln w="38100">
            <a:gradFill>
              <a:gsLst>
                <a:gs pos="0">
                  <a:srgbClr val="C00000">
                    <a:alpha val="0"/>
                  </a:srgbClr>
                </a:gs>
                <a:gs pos="50000">
                  <a:srgbClr val="C00000"/>
                </a:gs>
                <a:gs pos="100000">
                  <a:schemeClr val="tx1">
                    <a:lumMod val="95000"/>
                    <a:lumOff val="5000"/>
                    <a:alpha val="0"/>
                  </a:schemeClr>
                </a:gs>
              </a:gsLst>
              <a:lin ang="0" scaled="0"/>
            </a:gradFill>
            <a:prstDash val="solid"/>
          </a:ln>
          <a:effectLst>
            <a:outerShdw blurRad="25400" algn="ctr" rotWithShape="0">
              <a:schemeClr val="bg1"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2133600" y="76201"/>
            <a:ext cx="7924800" cy="1200329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600" b="1" kern="0" dirty="0">
                <a:solidFill>
                  <a:prstClr val="white">
                    <a:lumMod val="95000"/>
                  </a:prstClr>
                </a:solidFill>
                <a:effectLst>
                  <a:outerShdw blurRad="444500" sx="102000" sy="102000" algn="ctr" rotWithShape="0">
                    <a:prstClr val="black"/>
                  </a:outerShdw>
                </a:effectLst>
                <a:latin typeface="Pirulen Rg" pitchFamily="34" charset="0"/>
                <a:cs typeface="Arial" pitchFamily="34" charset="0"/>
              </a:rPr>
              <a:t>Leadership Development Plan</a:t>
            </a:r>
          </a:p>
        </p:txBody>
      </p:sp>
      <p:pic>
        <p:nvPicPr>
          <p:cNvPr id="20" name="Picture 19" descr="C:\Users\Arnold Havenga\Desktop\testlogo.png"/>
          <p:cNvPicPr>
            <a:picLocks noChangeAspect="1" noChangeArrowheads="1"/>
          </p:cNvPicPr>
          <p:nvPr/>
        </p:nvPicPr>
        <p:blipFill>
          <a:blip r:embed="rId3" cstate="print">
            <a:grayscl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1870" y="5791201"/>
            <a:ext cx="881330" cy="749193"/>
          </a:xfrm>
          <a:prstGeom prst="rect">
            <a:avLst/>
          </a:prstGeom>
          <a:noFill/>
          <a:effectLst>
            <a:innerShdw blurRad="127000">
              <a:schemeClr val="tx1"/>
            </a:innerShdw>
            <a:reflection blurRad="6350" stA="52000" endA="300" endPos="35000" dir="5400000" sy="-100000" algn="bl" rotWithShape="0"/>
          </a:effec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669176"/>
              </p:ext>
            </p:extLst>
          </p:nvPr>
        </p:nvGraphicFramePr>
        <p:xfrm>
          <a:off x="0" y="1302707"/>
          <a:ext cx="12192000" cy="3817762"/>
        </p:xfrm>
        <a:graphic>
          <a:graphicData uri="http://schemas.openxmlformats.org/drawingml/2006/table">
            <a:tbl>
              <a:tblPr firstRow="1" firstCol="1" bandRow="1"/>
              <a:tblGrid>
                <a:gridCol w="447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4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36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What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When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Effort / Cost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Desired Effect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Actual Effect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6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6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6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6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6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36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36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36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36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36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36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36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336" y="5254824"/>
            <a:ext cx="1216166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kern="0" dirty="0">
                <a:solidFill>
                  <a:prstClr val="black"/>
                </a:solidFill>
                <a:cs typeface="Calibri" pitchFamily="34" charset="0"/>
              </a:rPr>
              <a:t>Red Team:</a:t>
            </a:r>
          </a:p>
          <a:p>
            <a:endParaRPr lang="en-US" sz="1400" b="1" kern="0" dirty="0">
              <a:solidFill>
                <a:prstClr val="black"/>
              </a:solidFill>
              <a:cs typeface="Calibri" pitchFamily="34" charset="0"/>
            </a:endParaRPr>
          </a:p>
          <a:p>
            <a:endParaRPr lang="en-US" sz="1400" b="1" kern="0" dirty="0">
              <a:solidFill>
                <a:prstClr val="black"/>
              </a:solidFill>
              <a:cs typeface="Calibri" pitchFamily="34" charset="0"/>
            </a:endParaRPr>
          </a:p>
          <a:p>
            <a:endParaRPr lang="en-US" sz="1400" b="1" kern="0" dirty="0">
              <a:solidFill>
                <a:prstClr val="black"/>
              </a:solidFill>
              <a:cs typeface="Calibri" pitchFamily="34" charset="0"/>
            </a:endParaRPr>
          </a:p>
          <a:p>
            <a:r>
              <a:rPr lang="en-US" sz="1400" b="1" kern="0" dirty="0">
                <a:solidFill>
                  <a:prstClr val="black"/>
                </a:solidFill>
                <a:cs typeface="Calibri" pitchFamily="34" charset="0"/>
              </a:rPr>
              <a:t>Notes:</a:t>
            </a:r>
          </a:p>
        </p:txBody>
      </p:sp>
    </p:spTree>
    <p:extLst>
      <p:ext uri="{BB962C8B-B14F-4D97-AF65-F5344CB8AC3E}">
        <p14:creationId xmlns:p14="http://schemas.microsoft.com/office/powerpoint/2010/main" val="2276299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ndAc>
          <p:stSnd>
            <p:snd r:embed="rId2" name="arrow.wav"/>
          </p:stSnd>
        </p:sndAc>
      </p:transition>
    </mc:Choice>
    <mc:Fallback xmlns="">
      <p:transition>
        <p:sndAc>
          <p:stSnd>
            <p:snd r:embed="rId6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3" presetClass="path" presetSubtype="0" repeatCount="indefinite" accel="12000" decel="9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875 -3.33333E-6 L 0.80417 -3.33333E-6 " pathEditMode="relative" rAng="0" ptsTypes="AA">
                                      <p:cBhvr>
                                        <p:cTn id="13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5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/>
          <p:cNvSpPr/>
          <p:nvPr/>
        </p:nvSpPr>
        <p:spPr>
          <a:xfrm>
            <a:off x="1524000" y="1"/>
            <a:ext cx="9144000" cy="1276529"/>
          </a:xfrm>
          <a:prstGeom prst="rect">
            <a:avLst/>
          </a:prstGeom>
          <a:gradFill>
            <a:gsLst>
              <a:gs pos="100000">
                <a:schemeClr val="tx1">
                  <a:lumMod val="95000"/>
                  <a:lumOff val="5000"/>
                </a:schemeClr>
              </a:gs>
              <a:gs pos="0">
                <a:schemeClr val="tx1">
                  <a:lumMod val="95000"/>
                  <a:lumOff val="5000"/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524000" y="1295400"/>
            <a:ext cx="9144000" cy="0"/>
          </a:xfrm>
          <a:prstGeom prst="line">
            <a:avLst/>
          </a:prstGeom>
          <a:ln w="38100">
            <a:gradFill>
              <a:gsLst>
                <a:gs pos="0">
                  <a:srgbClr val="C00000">
                    <a:alpha val="0"/>
                  </a:srgbClr>
                </a:gs>
                <a:gs pos="50000">
                  <a:srgbClr val="C00000"/>
                </a:gs>
                <a:gs pos="100000">
                  <a:schemeClr val="tx1">
                    <a:lumMod val="95000"/>
                    <a:lumOff val="5000"/>
                    <a:alpha val="0"/>
                  </a:schemeClr>
                </a:gs>
              </a:gsLst>
              <a:lin ang="0" scaled="0"/>
            </a:gradFill>
            <a:prstDash val="solid"/>
          </a:ln>
          <a:effectLst>
            <a:outerShdw blurRad="25400" algn="ctr" rotWithShape="0">
              <a:schemeClr val="bg1"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2133600" y="76201"/>
            <a:ext cx="7924800" cy="1200329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>
                  <a:outerShdw blurRad="444500" sx="102000" sy="102000" algn="ctr" rotWithShape="0">
                    <a:prstClr val="black"/>
                  </a:outerShdw>
                </a:effectLst>
                <a:uLnTx/>
                <a:uFillTx/>
                <a:latin typeface="Pirulen Rg" pitchFamily="34" charset="0"/>
                <a:cs typeface="Arial" pitchFamily="34" charset="0"/>
              </a:rPr>
              <a:t>Leadership Development Plan</a:t>
            </a:r>
          </a:p>
        </p:txBody>
      </p:sp>
      <p:pic>
        <p:nvPicPr>
          <p:cNvPr id="20" name="Picture 19" descr="C:\Users\Arnold Havenga\Desktop\testlogo.png"/>
          <p:cNvPicPr>
            <a:picLocks noChangeAspect="1" noChangeArrowheads="1"/>
          </p:cNvPicPr>
          <p:nvPr/>
        </p:nvPicPr>
        <p:blipFill>
          <a:blip r:embed="rId3" cstate="print">
            <a:grayscl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1870" y="5791201"/>
            <a:ext cx="881330" cy="749193"/>
          </a:xfrm>
          <a:prstGeom prst="rect">
            <a:avLst/>
          </a:prstGeom>
          <a:noFill/>
          <a:effectLst>
            <a:innerShdw blurRad="127000">
              <a:schemeClr val="tx1"/>
            </a:innerShdw>
            <a:reflection blurRad="6350" stA="52000" endA="300" endPos="35000" dir="5400000" sy="-100000" algn="bl" rotWithShape="0"/>
          </a:effectLst>
        </p:spPr>
      </p:pic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1302707"/>
          <a:ext cx="12192000" cy="3817762"/>
        </p:xfrm>
        <a:graphic>
          <a:graphicData uri="http://schemas.openxmlformats.org/drawingml/2006/table">
            <a:tbl>
              <a:tblPr firstRow="1" firstCol="1" bandRow="1"/>
              <a:tblGrid>
                <a:gridCol w="447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4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36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What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When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Effort / Cost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Desired Effect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Actual Effect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6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6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6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6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6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36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36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36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36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36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36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36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336" y="5254824"/>
            <a:ext cx="1216166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itchFamily="34" charset="0"/>
              </a:rPr>
              <a:t>Red Team: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Calibri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Calibri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Calibri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itchFamily="34" charset="0"/>
              </a:rPr>
              <a:t>Notes:</a:t>
            </a:r>
          </a:p>
        </p:txBody>
      </p:sp>
    </p:spTree>
    <p:extLst>
      <p:ext uri="{BB962C8B-B14F-4D97-AF65-F5344CB8AC3E}">
        <p14:creationId xmlns:p14="http://schemas.microsoft.com/office/powerpoint/2010/main" val="3835855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ndAc>
          <p:stSnd>
            <p:snd r:embed="rId2" name="arrow.wav"/>
          </p:stSnd>
        </p:sndAc>
      </p:transition>
    </mc:Choice>
    <mc:Fallback xmlns="">
      <p:transition>
        <p:sndAc>
          <p:stSnd>
            <p:snd r:embed="rId6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3" presetClass="path" presetSubtype="0" repeatCount="indefinite" accel="12000" decel="9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875 -3.33333E-6 L 0.80417 -3.33333E-6 " pathEditMode="relative" rAng="0" ptsTypes="AA">
                                      <p:cBhvr>
                                        <p:cTn id="13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5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Box 66"/>
          <p:cNvSpPr txBox="1"/>
          <p:nvPr/>
        </p:nvSpPr>
        <p:spPr>
          <a:xfrm>
            <a:off x="1524000" y="76208"/>
            <a:ext cx="9144000" cy="10772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effectLst>
            <a:innerShdw blurRad="114300">
              <a:prstClr val="black"/>
            </a:inn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>
                  <a:outerShdw blurRad="444500" sx="102000" sy="102000" algn="ctr" rotWithShape="0">
                    <a:prstClr val="black"/>
                  </a:outerShdw>
                </a:effectLst>
                <a:uLnTx/>
                <a:uFillTx/>
                <a:latin typeface="Pirulen Rg" pitchFamily="34" charset="0"/>
                <a:ea typeface="+mn-ea"/>
                <a:cs typeface="Arial" pitchFamily="34" charset="0"/>
              </a:rPr>
              <a:t>Leadership Development Plan Bill Smith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1143641"/>
            <a:ext cx="12192000" cy="3637919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/>
                <a:cs typeface="Arial" pitchFamily="34" charset="0"/>
              </a:rPr>
              <a:t>Leadership Objective(s) (Ex: Outcome we want to drive within 1-3 years): Leading the Heat Treat plant at</a:t>
            </a:r>
            <a:r>
              <a:rPr kumimoji="0" lang="en-US" sz="1200" b="1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/>
                <a:cs typeface="Arial" pitchFamily="34" charset="0"/>
              </a:rPr>
              <a:t> </a:t>
            </a:r>
            <a:r>
              <a:rPr kumimoji="0" lang="en-US" sz="1200" b="1" i="0" u="none" strike="noStrike" kern="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/>
                <a:cs typeface="Arial" pitchFamily="34" charset="0"/>
              </a:rPr>
              <a:t>tHERMO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/>
                <a:cs typeface="Arial" pitchFamily="34" charset="0"/>
              </a:rPr>
              <a:t> Inc. by 12/31/22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What is your ‘Personal Brand’ ”I get it done no matter what”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Top 3 things that you’re going to work on- Cross training my team, Patience &amp; Compassion.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/>
                <a:cs typeface="Arial" pitchFamily="34" charset="0"/>
              </a:rPr>
              <a:t> 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Times New Roman"/>
              <a:cs typeface="Arial" pitchFamily="34" charset="0"/>
            </a:endParaRPr>
          </a:p>
          <a:p>
            <a:pPr marL="342891" marR="0" lvl="0" indent="-342891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/>
                <a:cs typeface="Arial" pitchFamily="34" charset="0"/>
              </a:rPr>
              <a:t>Education- Take more management classes, Read Heat Treat related books, MTI Classes, MTI Sessions &amp; learn another language. </a:t>
            </a:r>
          </a:p>
          <a:p>
            <a:pPr marL="342891" marR="0" lvl="0" indent="-342891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/>
              <a:defRPr/>
            </a:pP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Times New Roman"/>
              <a:cs typeface="Arial" pitchFamily="34" charset="0"/>
            </a:endParaRPr>
          </a:p>
          <a:p>
            <a:pPr marL="342891" marR="0" lvl="0" indent="-342891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/>
                <a:cs typeface="Arial" pitchFamily="34" charset="0"/>
              </a:rPr>
              <a:t>Exposure- Management team meeting, Find 1 more mentor, Identify which team member need more training &amp; be more involved with daily scheduling/ planning. </a:t>
            </a:r>
          </a:p>
          <a:p>
            <a:pPr marL="342891" marR="0" lvl="0" indent="-342891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Times New Roman"/>
              <a:cs typeface="Arial" pitchFamily="34" charset="0"/>
            </a:endParaRPr>
          </a:p>
          <a:p>
            <a:pPr marL="342891" marR="0" lvl="0" indent="-342891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/>
                <a:cs typeface="Arial" pitchFamily="34" charset="0"/>
              </a:rPr>
              <a:t>Experience- Mentor one 1 of our younger team members at TFI, schedule more plant tours at TFI &amp; start interviewing candidates to fulfill personnel shortage. </a:t>
            </a:r>
          </a:p>
          <a:p>
            <a:pPr marL="342891" marR="0" lvl="0" indent="-342891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/>
              <a:defRPr/>
            </a:pP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Times New Roman"/>
              <a:cs typeface="Arial" pitchFamily="34" charset="0"/>
            </a:endParaRPr>
          </a:p>
          <a:p>
            <a:pPr marL="342891" marR="0" lvl="0" indent="-342891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Development Initiatives (3 minimum)- Assessment and Identify situational factors (Planning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/>
                <a:cs typeface="Arial" pitchFamily="34" charset="0"/>
              </a:rPr>
              <a:t>, Timeline, &amp; Task Definition)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Times New Roman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/>
                <a:cs typeface="Arial" pitchFamily="34" charset="0"/>
              </a:rPr>
              <a:t> 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Times New Roman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/>
                <a:cs typeface="Arial" pitchFamily="34" charset="0"/>
              </a:rPr>
              <a:t>Risks: Mental Health, Rest &amp; Work/ Life Balance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Times New Roman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/>
                <a:cs typeface="Arial" pitchFamily="34" charset="0"/>
              </a:rPr>
              <a:t>Resources: President of TFI, MTI Resources, Yes Team, &amp; TFI Team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Times New Roman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/>
                <a:cs typeface="Arial" pitchFamily="34" charset="0"/>
              </a:rPr>
              <a:t>Lessons Learned: Follow through with your plans &amp; If you want to accomplish something you have to just start it. 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Times New Roman"/>
              <a:cs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-1" y="5029200"/>
          <a:ext cx="12192001" cy="1833920"/>
        </p:xfrm>
        <a:graphic>
          <a:graphicData uri="http://schemas.openxmlformats.org/drawingml/2006/table">
            <a:tbl>
              <a:tblPr firstRow="1" firstCol="1" bandRow="1"/>
              <a:tblGrid>
                <a:gridCol w="4815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96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94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564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711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896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What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When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Effort / Cost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Desired Effect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Actual Effect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832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MTI Classes</a:t>
                      </a: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4/2022</a:t>
                      </a: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30 Hours</a:t>
                      </a: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Gain more knowledge of the H/T techniques &amp; methods</a:t>
                      </a: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67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Learn another language (Portuguese or German)</a:t>
                      </a: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9/2022</a:t>
                      </a: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100 Hours</a:t>
                      </a: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Improve communication &amp; add another language</a:t>
                      </a: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67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Obtain 1 more mentor</a:t>
                      </a: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12/2021</a:t>
                      </a: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2 Hours</a:t>
                      </a: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Get someone valuable to bounce ideas about Life/Work</a:t>
                      </a: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9696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/>
          <p:cNvSpPr/>
          <p:nvPr/>
        </p:nvSpPr>
        <p:spPr>
          <a:xfrm>
            <a:off x="1524000" y="1"/>
            <a:ext cx="9144000" cy="1276529"/>
          </a:xfrm>
          <a:prstGeom prst="rect">
            <a:avLst/>
          </a:prstGeom>
          <a:gradFill>
            <a:gsLst>
              <a:gs pos="100000">
                <a:schemeClr val="tx1">
                  <a:lumMod val="95000"/>
                  <a:lumOff val="5000"/>
                </a:schemeClr>
              </a:gs>
              <a:gs pos="0">
                <a:schemeClr val="tx1">
                  <a:lumMod val="95000"/>
                  <a:lumOff val="5000"/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524000" y="1295400"/>
            <a:ext cx="9144000" cy="0"/>
          </a:xfrm>
          <a:prstGeom prst="line">
            <a:avLst/>
          </a:prstGeom>
          <a:ln w="38100">
            <a:gradFill>
              <a:gsLst>
                <a:gs pos="0">
                  <a:srgbClr val="C00000">
                    <a:alpha val="0"/>
                  </a:srgbClr>
                </a:gs>
                <a:gs pos="50000">
                  <a:srgbClr val="C00000"/>
                </a:gs>
                <a:gs pos="100000">
                  <a:schemeClr val="tx1">
                    <a:lumMod val="95000"/>
                    <a:lumOff val="5000"/>
                    <a:alpha val="0"/>
                  </a:schemeClr>
                </a:gs>
              </a:gsLst>
              <a:lin ang="0" scaled="0"/>
            </a:gradFill>
            <a:prstDash val="solid"/>
          </a:ln>
          <a:effectLst>
            <a:outerShdw blurRad="25400" algn="ctr" rotWithShape="0">
              <a:schemeClr val="bg1"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2133600" y="76201"/>
            <a:ext cx="7924800" cy="1200329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>
                  <a:outerShdw blurRad="444500" sx="102000" sy="102000" algn="ctr" rotWithShape="0">
                    <a:prstClr val="black"/>
                  </a:outerShdw>
                </a:effectLst>
                <a:uLnTx/>
                <a:uFillTx/>
                <a:latin typeface="Pirulen Rg" pitchFamily="34" charset="0"/>
                <a:ea typeface="+mn-ea"/>
                <a:cs typeface="Arial" pitchFamily="34" charset="0"/>
              </a:rPr>
              <a:t>Leadership Development Plan</a:t>
            </a:r>
          </a:p>
        </p:txBody>
      </p:sp>
      <p:pic>
        <p:nvPicPr>
          <p:cNvPr id="20" name="Picture 19" descr="C:\Users\Arnold Havenga\Desktop\testlogo.png"/>
          <p:cNvPicPr>
            <a:picLocks noChangeAspect="1" noChangeArrowheads="1"/>
          </p:cNvPicPr>
          <p:nvPr/>
        </p:nvPicPr>
        <p:blipFill>
          <a:blip r:embed="rId3" cstate="print">
            <a:grayscl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1870" y="5791201"/>
            <a:ext cx="881330" cy="749193"/>
          </a:xfrm>
          <a:prstGeom prst="rect">
            <a:avLst/>
          </a:prstGeom>
          <a:noFill/>
          <a:effectLst>
            <a:innerShdw blurRad="127000">
              <a:schemeClr val="tx1"/>
            </a:innerShdw>
            <a:reflection blurRad="6350" stA="52000" endA="300" endPos="35000" dir="5400000" sy="-100000" algn="bl" rotWithShape="0"/>
          </a:effectLst>
        </p:spPr>
      </p:pic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1302707"/>
          <a:ext cx="12192000" cy="3379560"/>
        </p:xfrm>
        <a:graphic>
          <a:graphicData uri="http://schemas.openxmlformats.org/drawingml/2006/table">
            <a:tbl>
              <a:tblPr firstRow="1" firstCol="1" bandRow="1"/>
              <a:tblGrid>
                <a:gridCol w="447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4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461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What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When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Effort / Cost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Desired Effect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Actual Effect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49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Complete &amp; graduate YES Program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10/2021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j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Gain a network of colleagues &amp; contacts within the H/T industry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749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strike="noStrik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Shadow Shop Supervisor &amp; Scheduler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12/2021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1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 week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Be more involved in scheduling daily jobs for 2</a:t>
                      </a:r>
                      <a:r>
                        <a:rPr lang="en-US" sz="1400" baseline="300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nd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&amp; 3</a:t>
                      </a:r>
                      <a:r>
                        <a:rPr lang="en-US" sz="1400" baseline="300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rd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shifts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888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Read more H/T related books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4/2022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1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hr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a day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Gain as much knowledge about H/T as possible and pass it on to my team.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610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Management Classes online or in-person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4/2022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hrs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a week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Keep improving as a Supervisor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61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461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461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461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336" y="5254824"/>
            <a:ext cx="1216166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 pitchFamily="34" charset="0"/>
              </a:rPr>
              <a:t>Red Team: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 pitchFamily="34" charset="0"/>
              </a:rPr>
              <a:t>Notes:</a:t>
            </a:r>
          </a:p>
        </p:txBody>
      </p:sp>
    </p:spTree>
    <p:extLst>
      <p:ext uri="{BB962C8B-B14F-4D97-AF65-F5344CB8AC3E}">
        <p14:creationId xmlns:p14="http://schemas.microsoft.com/office/powerpoint/2010/main" val="28297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ndAc>
          <p:stSnd>
            <p:snd r:embed="rId2" name="arrow.wav"/>
          </p:stSnd>
        </p:sndAc>
      </p:transition>
    </mc:Choice>
    <mc:Fallback xmlns="">
      <p:transition>
        <p:sndAc>
          <p:stSnd>
            <p:snd r:embed="rId6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3" presetClass="path" presetSubtype="0" repeatCount="indefinite" accel="12000" decel="9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875 -3.33333E-6 L 0.80417 -3.33333E-6 " pathEditMode="relative" rAng="0" ptsTypes="AA">
                                      <p:cBhvr>
                                        <p:cTn id="13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5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</p:bldLst>
  </p:timing>
</p:sld>
</file>

<file path=ppt/theme/theme1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1398</TotalTime>
  <Words>580</Words>
  <Application>Microsoft Macintosh PowerPoint</Application>
  <PresentationFormat>Widescreen</PresentationFormat>
  <Paragraphs>188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Pirulen Rg</vt:lpstr>
      <vt:lpstr>Symbol</vt:lpstr>
      <vt:lpstr>Tahoma</vt:lpstr>
      <vt:lpstr>8_Office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Howlin</dc:creator>
  <cp:lastModifiedBy>Tom Morrison</cp:lastModifiedBy>
  <cp:revision>11</cp:revision>
  <dcterms:created xsi:type="dcterms:W3CDTF">2018-05-21T00:31:14Z</dcterms:created>
  <dcterms:modified xsi:type="dcterms:W3CDTF">2023-11-09T18:15:59Z</dcterms:modified>
</cp:coreProperties>
</file>