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22" y="1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2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4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31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5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8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3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68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8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94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5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7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11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55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1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2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2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8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C66E-D9A8-4C81-8491-CA5E6AC4C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3F58-219A-49E2-9141-8E3B68200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5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AAFC-FBFF-4E5B-A6D2-4BE8E13AF2CF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D7901-D120-4CB8-BAC8-0EB6A11F7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audio" Target="../media/audio1.wav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524000" y="76208"/>
            <a:ext cx="91440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143641"/>
            <a:ext cx="12192000" cy="385028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itchFamily="34" charset="0"/>
              </a:rPr>
              <a:t>Leadership Objective(s) (Ex: Outcome we want to drive within 1-3 years): Leading the _____team by 12/31/19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What is your ‘Personal Brand’-____________________________________________________________________</a:t>
            </a: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Top 3 things that you’re going to work on-___________________________________________</a:t>
            </a: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Education-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Exposure- 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Experience-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Development Initiatives (3 minimum)- Assessment and…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Identify Situational Factors (Ex: ROE, Timeline, Guidance): 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Risks: </a:t>
            </a: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Resources: 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Lessons Learned: 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3155"/>
              </p:ext>
            </p:extLst>
          </p:nvPr>
        </p:nvGraphicFramePr>
        <p:xfrm>
          <a:off x="-1" y="5029200"/>
          <a:ext cx="12192001" cy="1524630"/>
        </p:xfrm>
        <a:graphic>
          <a:graphicData uri="http://schemas.openxmlformats.org/drawingml/2006/table">
            <a:tbl>
              <a:tblPr firstRow="1" firstCol="1" bandRow="1"/>
              <a:tblGrid>
                <a:gridCol w="481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6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9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3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  <a:ex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69176"/>
              </p:ext>
            </p:extLst>
          </p:nvPr>
        </p:nvGraphicFramePr>
        <p:xfrm>
          <a:off x="0" y="1302707"/>
          <a:ext cx="12192000" cy="3817762"/>
        </p:xfrm>
        <a:graphic>
          <a:graphicData uri="http://schemas.openxmlformats.org/drawingml/2006/table">
            <a:tbl>
              <a:tblPr firstRow="1" firstCol="1" bandRow="1"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36" y="5254824"/>
            <a:ext cx="12161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0" dirty="0">
                <a:solidFill>
                  <a:prstClr val="black"/>
                </a:solidFill>
                <a:cs typeface="Calibri" pitchFamily="34" charset="0"/>
              </a:rPr>
              <a:t>Red Team:</a:t>
            </a: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endParaRPr lang="en-US" sz="1400" b="1" kern="0" dirty="0">
              <a:solidFill>
                <a:prstClr val="black"/>
              </a:solidFill>
              <a:cs typeface="Calibri" pitchFamily="34" charset="0"/>
            </a:endParaRPr>
          </a:p>
          <a:p>
            <a:r>
              <a:rPr lang="en-US" sz="1400" b="1" kern="0" dirty="0">
                <a:solidFill>
                  <a:prstClr val="black"/>
                </a:solidFill>
                <a:cs typeface="Calibri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762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uLnTx/>
                <a:uFillTx/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  <a:ex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1302707"/>
          <a:ext cx="12192000" cy="3817762"/>
        </p:xfrm>
        <a:graphic>
          <a:graphicData uri="http://schemas.openxmlformats.org/drawingml/2006/table">
            <a:tbl>
              <a:tblPr firstRow="1" firstCol="1" bandRow="1"/>
              <a:tblGrid>
                <a:gridCol w="447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6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36" y="5254824"/>
            <a:ext cx="12161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Red Team: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83585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524000" y="76208"/>
            <a:ext cx="9144000" cy="1077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 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1143640"/>
            <a:ext cx="12151553" cy="445968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itchFamily="34" charset="0"/>
              </a:rPr>
              <a:t>Leadership Objective(s) (Ex: Outcome we want to drive within 1-3 years as a Leader &amp; in your career): Plant Manager- Leading the Heat Treat Plant of Southwest Heat Treating by 12/31/19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What is your ‘Personal Brand’-____________________________________________________________________</a:t>
            </a:r>
          </a:p>
          <a:p>
            <a:pPr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Top 3 things that you’re going to work on-___________________________________________</a:t>
            </a: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Education- (Ex: brainstorm of things that I need to learn) Finish MBA, YES Graduation, Read- Leadership Pipeline, It’s Your Ship and First Break All the Rules, YES Heat Treating Series , MTI Sessions and YES group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Exposure- (Ex: brainstorm things that I need to see) Manager 1:1’s, 360 Assessment, Management Pro Assessment, Find two Mentors, Coaching Observations and ID Plant Opportunities</a:t>
            </a: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Experience- (Ex: brainstorm things I need to experience-hands on learning) Mentor someone, Lead on Plant tour, Develop COMP Interview and Cross Functional Project 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891" indent="-342891">
              <a:lnSpc>
                <a:spcPct val="115000"/>
              </a:lnSpc>
              <a:buFont typeface="Symbol"/>
              <a:buChar char=""/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12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Development Initiatives (3 minimum)- Assessment and…..</a:t>
            </a: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Identify Situational Factors (Ex: ROE, Timeline, Guidance): 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Risks: Task Overload and commitments at home</a:t>
            </a: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Resources: Manager, Partner, Bill Martin and Cruiser</a:t>
            </a:r>
          </a:p>
          <a:p>
            <a:pPr>
              <a:defRPr/>
            </a:pPr>
            <a:endParaRPr lang="en-US" sz="1200" b="1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defRPr/>
            </a:pPr>
            <a:r>
              <a:rPr lang="en-US" sz="1200" b="1" kern="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Lessons Learned: If it’s not written down……It doesn’t get done. Build my plan and work my plan.</a:t>
            </a:r>
            <a:endParaRPr lang="en-US" sz="1200" kern="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05953"/>
              </p:ext>
            </p:extLst>
          </p:nvPr>
        </p:nvGraphicFramePr>
        <p:xfrm>
          <a:off x="-2" y="5638800"/>
          <a:ext cx="12192002" cy="1203378"/>
        </p:xfrm>
        <a:graphic>
          <a:graphicData uri="http://schemas.openxmlformats.org/drawingml/2006/table">
            <a:tbl>
              <a:tblPr firstRow="1" firstCol="1" bandRow="1"/>
              <a:tblGrid>
                <a:gridCol w="481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6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5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8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Read Leadership Pipeline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6/21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9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Better understanding of developing leaders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Coaching Series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8/1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More credible….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1524000" y="1"/>
            <a:ext cx="9144000" cy="1276529"/>
          </a:xfrm>
          <a:prstGeom prst="rect">
            <a:avLst/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95000"/>
                  <a:lumOff val="5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9144000" cy="0"/>
          </a:xfrm>
          <a:prstGeom prst="line">
            <a:avLst/>
          </a:prstGeom>
          <a:ln w="38100">
            <a:gradFill>
              <a:gsLst>
                <a:gs pos="0">
                  <a:srgbClr val="C00000">
                    <a:alpha val="0"/>
                  </a:srgbClr>
                </a:gs>
                <a:gs pos="50000">
                  <a:srgbClr val="C00000"/>
                </a:gs>
                <a:gs pos="100000">
                  <a:schemeClr val="tx1">
                    <a:lumMod val="95000"/>
                    <a:lumOff val="5000"/>
                    <a:alpha val="0"/>
                  </a:schemeClr>
                </a:gs>
              </a:gsLst>
              <a:lin ang="0" scaled="0"/>
            </a:gradFill>
            <a:prstDash val="solid"/>
          </a:ln>
          <a:effectLst>
            <a:outerShdw blurRad="254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33600" y="76201"/>
            <a:ext cx="7924800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0" dirty="0">
                <a:solidFill>
                  <a:prstClr val="white">
                    <a:lumMod val="95000"/>
                  </a:prstClr>
                </a:solidFill>
                <a:effectLst>
                  <a:outerShdw blurRad="444500" sx="102000" sy="102000" algn="ctr" rotWithShape="0">
                    <a:prstClr val="black"/>
                  </a:outerShdw>
                </a:effectLst>
                <a:latin typeface="Pirulen Rg" pitchFamily="34" charset="0"/>
                <a:cs typeface="Arial" pitchFamily="34" charset="0"/>
              </a:rPr>
              <a:t>Leadership Development Plan</a:t>
            </a:r>
          </a:p>
        </p:txBody>
      </p:sp>
      <p:pic>
        <p:nvPicPr>
          <p:cNvPr id="20" name="Picture 19" descr="C:\Users\Arnold Havenga\Desktop\testlogo.png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70" y="5791201"/>
            <a:ext cx="881330" cy="749193"/>
          </a:xfrm>
          <a:prstGeom prst="rect">
            <a:avLst/>
          </a:prstGeom>
          <a:noFill/>
          <a:effectLst>
            <a:innerShdw blurRad="127000">
              <a:schemeClr val="tx1"/>
            </a:innerShdw>
            <a:reflection blurRad="6350" stA="52000" endA="300" endPos="35000" dir="5400000" sy="-100000" algn="bl" rotWithShape="0"/>
          </a:effectLst>
          <a:extLst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55253"/>
              </p:ext>
            </p:extLst>
          </p:nvPr>
        </p:nvGraphicFramePr>
        <p:xfrm>
          <a:off x="39003" y="1434441"/>
          <a:ext cx="12108215" cy="4356760"/>
        </p:xfrm>
        <a:graphic>
          <a:graphicData uri="http://schemas.openxmlformats.org/drawingml/2006/table">
            <a:tbl>
              <a:tblPr firstRow="1" firstCol="1" bandRow="1"/>
              <a:tblGrid>
                <a:gridCol w="4758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When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Effort / Cost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Desired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Actual Effect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Coaching from Cruiser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6/1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$500.00/ 1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month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Better Leader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Do the Hogan Assessment &amp; read-out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7/1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$550.00/ 3 hours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Understand my strengths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&amp; weaknesses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Shadow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Plant Manager for Day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6hours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Better Understand what I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can do for LDP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Obtain 2 mentors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7/15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 hours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Perspective 1 inside MTI &amp; 1 outside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XYZ Heat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Treating Course on line……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Complete YES and graduate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10/30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280" marR="41280" marT="41280" marB="4128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1" y="6165796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kern="0" dirty="0">
                <a:solidFill>
                  <a:prstClr val="black"/>
                </a:solidFill>
              </a:rPr>
              <a:t>Red Team Notes:</a:t>
            </a:r>
          </a:p>
        </p:txBody>
      </p:sp>
    </p:spTree>
    <p:extLst>
      <p:ext uri="{BB962C8B-B14F-4D97-AF65-F5344CB8AC3E}">
        <p14:creationId xmlns:p14="http://schemas.microsoft.com/office/powerpoint/2010/main" val="355260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6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12000" decel="9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 -3.33333E-6 L 0.80417 -3.33333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196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Pirulen Rg</vt:lpstr>
      <vt:lpstr>Symbol</vt:lpstr>
      <vt:lpstr>Tahoma</vt:lpstr>
      <vt:lpstr>Times New Roman</vt:lpstr>
      <vt:lpstr>8_Office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Howlin</dc:creator>
  <cp:lastModifiedBy>Kyle Howlin</cp:lastModifiedBy>
  <cp:revision>1</cp:revision>
  <dcterms:created xsi:type="dcterms:W3CDTF">2018-05-21T00:31:14Z</dcterms:created>
  <dcterms:modified xsi:type="dcterms:W3CDTF">2018-05-21T00:31:42Z</dcterms:modified>
</cp:coreProperties>
</file>